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Maragsa" panose="020B0604020202020204" charset="0"/>
      <p:regular r:id="rId24"/>
    </p:embeddedFont>
    <p:embeddedFont>
      <p:font typeface="Telegraf" panose="020B0604020202020204" charset="0"/>
      <p:regular r:id="rId25"/>
    </p:embeddedFont>
    <p:embeddedFont>
      <p:font typeface="Telegraf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-3098569" y="-7869264"/>
            <a:ext cx="18355375" cy="14917914"/>
          </a:xfrm>
          <a:custGeom>
            <a:avLst/>
            <a:gdLst/>
            <a:ahLst/>
            <a:cxnLst/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9136">
            <a:off x="6702128" y="3382569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524578"/>
            <a:ext cx="4620827" cy="74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r>
              <a:rPr lang="en-US" sz="2199">
                <a:solidFill>
                  <a:srgbClr val="F4E7E7"/>
                </a:solidFill>
                <a:latin typeface="Telegraf"/>
              </a:rPr>
              <a:t>Presentation By :</a:t>
            </a:r>
          </a:p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4E7E7"/>
                </a:solidFill>
                <a:latin typeface="Telegraf"/>
              </a:rPr>
              <a:t>- Soham Wankar - Sai Kiran Varma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7931" y="1817264"/>
            <a:ext cx="8320366" cy="6986155"/>
            <a:chOff x="0" y="0"/>
            <a:chExt cx="11093821" cy="9314873"/>
          </a:xfrm>
        </p:grpSpPr>
        <p:sp>
          <p:nvSpPr>
            <p:cNvPr id="7" name="Freeform 7"/>
            <p:cNvSpPr/>
            <p:nvPr/>
          </p:nvSpPr>
          <p:spPr>
            <a:xfrm>
              <a:off x="0" y="5447447"/>
              <a:ext cx="8017562" cy="189506"/>
            </a:xfrm>
            <a:custGeom>
              <a:avLst/>
              <a:gdLst/>
              <a:ahLst/>
              <a:cxnLst/>
              <a:rect l="l" t="t" r="r" b="b"/>
              <a:pathLst>
                <a:path w="8017562" h="189506">
                  <a:moveTo>
                    <a:pt x="0" y="0"/>
                  </a:moveTo>
                  <a:lnTo>
                    <a:pt x="8017562" y="0"/>
                  </a:lnTo>
                  <a:lnTo>
                    <a:pt x="8017562" y="189506"/>
                  </a:lnTo>
                  <a:lnTo>
                    <a:pt x="0" y="18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6046528"/>
              <a:ext cx="10820400" cy="3268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F4E7E7"/>
                  </a:solidFill>
                  <a:latin typeface="Telegraf"/>
                </a:rPr>
                <a:t>Smart Manufacturing in India: Empowering MSMEs for Future Growth</a:t>
              </a:r>
            </a:p>
            <a:p>
              <a:pPr>
                <a:lnSpc>
                  <a:spcPts val="3500"/>
                </a:lnSpc>
              </a:pPr>
              <a:endParaRPr lang="en-US" sz="3799">
                <a:solidFill>
                  <a:srgbClr val="F4E7E7"/>
                </a:solidFill>
                <a:latin typeface="Telegraf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0"/>
              <a:ext cx="11093821" cy="535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99"/>
                </a:lnSpc>
              </a:pPr>
              <a:r>
                <a:rPr lang="en-US" sz="10099">
                  <a:solidFill>
                    <a:srgbClr val="F4E7E7"/>
                  </a:solidFill>
                  <a:latin typeface="Telegraf"/>
                </a:rPr>
                <a:t>BUREAU OF INDIAN STANDARDS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4141133" cy="671800"/>
            <a:chOff x="0" y="0"/>
            <a:chExt cx="5521511" cy="8957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9675" cy="895733"/>
            </a:xfrm>
            <a:custGeom>
              <a:avLst/>
              <a:gdLst/>
              <a:ahLst/>
              <a:cxnLst/>
              <a:rect l="l" t="t" r="r" b="b"/>
              <a:pathLst>
                <a:path w="869675" h="895733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195115" y="158115"/>
              <a:ext cx="4326396" cy="512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4E7E7"/>
                  </a:solidFill>
                  <a:latin typeface="Telegraf Bold"/>
                </a:rPr>
                <a:t>LITD- SM Department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1437350" y="1364600"/>
            <a:ext cx="4986065" cy="3519331"/>
          </a:xfrm>
          <a:custGeom>
            <a:avLst/>
            <a:gdLst/>
            <a:ahLst/>
            <a:cxnLst/>
            <a:rect l="l" t="t" r="r" b="b"/>
            <a:pathLst>
              <a:path w="4986065" h="3519331">
                <a:moveTo>
                  <a:pt x="0" y="0"/>
                </a:moveTo>
                <a:lnTo>
                  <a:pt x="4986065" y="0"/>
                </a:lnTo>
                <a:lnTo>
                  <a:pt x="4986065" y="3519331"/>
                </a:lnTo>
                <a:lnTo>
                  <a:pt x="0" y="35193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9220538"/>
            <a:ext cx="6586649" cy="38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4E7E7"/>
                </a:solidFill>
                <a:latin typeface="Telegraf"/>
              </a:rPr>
              <a:t>B.Tech Smart Manufacturing , IIITDM Jabalpur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12967" y="2142673"/>
            <a:ext cx="12862066" cy="2310199"/>
          </a:xfrm>
          <a:custGeom>
            <a:avLst/>
            <a:gdLst/>
            <a:ahLst/>
            <a:cxnLst/>
            <a:rect l="l" t="t" r="r" b="b"/>
            <a:pathLst>
              <a:path w="12862066" h="2310199">
                <a:moveTo>
                  <a:pt x="0" y="0"/>
                </a:moveTo>
                <a:lnTo>
                  <a:pt x="12862066" y="0"/>
                </a:lnTo>
                <a:lnTo>
                  <a:pt x="12862066" y="2310199"/>
                </a:lnTo>
                <a:lnTo>
                  <a:pt x="0" y="2310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486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2832" y="4432213"/>
            <a:ext cx="9794882" cy="586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000">
                <a:solidFill>
                  <a:srgbClr val="FFFFFF"/>
                </a:solidFill>
                <a:latin typeface="Telegraf Bold"/>
              </a:rPr>
              <a:t>Roadmap for Transition  from Legacy Industry to Smart Industry: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 Bold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Assessment and Planning (3-6 Months):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Evaluate processes, infrastructure, skills.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Define objectives and implementation plan.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Pilot Implementation (6-12 Months):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Select pilot area or process.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Install sensors, implement analytics.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Evaluate and gather feedback.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Scaling Up (12-24 Months):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Expand to other areas, integrate systems.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Phased implementation, workforce training.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934" y="161473"/>
            <a:ext cx="17659063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BD59"/>
                </a:solidFill>
                <a:latin typeface="Maragsa"/>
              </a:rPr>
              <a:t>Step-by-step guide for MSMEs to plan and implement smart manufacturing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97714" y="4746538"/>
            <a:ext cx="7726305" cy="521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Full Implementation (24-36 Months):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Implement smart manufacturing across MSME.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Optimize, automate, and integrate processes.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Continuous Improvement (Ongoing):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Encourage innovation and process enhancement.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Stay updated with advancements.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Cybersecurity and Risk Management (Ongoing):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Regularly assess and update cybersecurity.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Mitigate risks through effective management.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Monitoring and Evaluation (Throughout):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Continuously monitor system performance.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Evaluate benefits: efficiency, quality, costs.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699" y="231771"/>
            <a:ext cx="1776460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BD59"/>
                </a:solidFill>
                <a:latin typeface="Maragsa"/>
              </a:rPr>
              <a:t>GOVERNTMENT SCHEMES FOR SUPPORTING SM IN MSME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" y="1401138"/>
            <a:ext cx="8591350" cy="812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Government Initiatives and Support for MSMEs in Smart Manufacturing</a:t>
            </a:r>
            <a:r>
              <a:rPr lang="en-US" sz="2000">
                <a:solidFill>
                  <a:srgbClr val="FFFFFF"/>
                </a:solidFill>
                <a:latin typeface="Telegraf"/>
              </a:rPr>
              <a:t>: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Ministry of Micro, Small and Medium Enterprises (MSME):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Technology and Quality Upgradation (TEQUP) Scheme: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Lean Manufacturing Competitiveness Scheme: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Digital MSME Scheme: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Marketing Assistance and Technology Upgradation: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Technology Upgradation and Quality Certification: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MSME Champions Scheme focuses on promoting competitiveness through Lean Manufacturing, ZED Scheme, and smart tech adoption.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ZED Certification promotes Zero Defect Zero Effect practices for high-quality, environmentally friendly products.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NASSCOM - Center of Excellence in IOT &amp; AI: UDYAM 4.0 Smart Manufacturing Forum: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Supports manufacturing enterprises with annual turnover under Rs. 1,000 crores.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Aids in identifying digital solutions for manufacturing challenges.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Focuses on Industry 4.0 adoption and innovation.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Make in India: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 Aims to create a favorable business environment for domestic manufacturing and technology adoption, including smart manufacturing.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22385" y="1165221"/>
            <a:ext cx="9103916" cy="650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endParaRPr/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Skill India: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Provides vocational training and skill development to enhance workforce employability.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Fosters acquisition of skills needed for smart manufacturing in MSMEs.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India Stack: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 Offers open-source digital infrastructure with Aadhaar, UPI, and eSign components.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Facilitates seamless and secure digital interactions for smart manufacturing adoption.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Credit Guarantee Fund Trust for Micro and Small Enterprises (CGTMSE):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Aims to strengthen credit delivery system and flow of institutional credit to MSMEs.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Provides guarantee coverage for credit facilities extended by eligible banks to MSMEs.</a:t>
            </a:r>
          </a:p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Supports restructuring of stressed MSMEs through Sub-Debt support.</a:t>
            </a: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75248" y="203196"/>
            <a:ext cx="1937504" cy="154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9499">
                <a:solidFill>
                  <a:srgbClr val="FFBD59"/>
                </a:solidFill>
                <a:latin typeface="Maragsa"/>
              </a:rPr>
              <a:t>ROI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400" y="2050669"/>
            <a:ext cx="9861352" cy="811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  <a:spcBef>
                <a:spcPct val="0"/>
              </a:spcBef>
            </a:pPr>
            <a:endParaRPr/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 Bold"/>
              </a:rPr>
              <a:t>Cost Analysis of Smart Manufacturing Implementation in MSMEs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Telegraf Bold"/>
            </a:endParaRP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 Bold"/>
              </a:rPr>
              <a:t>Hardware: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Smart manufacturing hardware costs vary based on technologies used.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Example 1: Auto component manufacturer invests around 5 lakhs rupees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 in new sensor-equipped machine tools.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 Bold"/>
              </a:rPr>
              <a:t>Software: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Software costs vary based on functionality.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Example 2: Medical device maker allocates around 3 lakhs rupees for 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a SCADA system.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 Bold"/>
              </a:rPr>
              <a:t>Implementation Services: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Implementation services expenses include training, integration, and support.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Example 2: Furniture maker spends around 2 lakhs rupees on IT integration.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 Bold"/>
              </a:rPr>
              <a:t>Ongoing Costs: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Ongoing costs involve data storage, maintenance, and upgrades.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Example 2: Plastics manufacturer sets aside around 1 lakh rupees/year for machine 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elegraf"/>
              </a:rPr>
              <a:t>maintenance.</a:t>
            </a:r>
          </a:p>
          <a:p>
            <a:pPr>
              <a:lnSpc>
                <a:spcPts val="25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5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5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5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99917" y="2215769"/>
            <a:ext cx="8235987" cy="391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Total Cost:</a:t>
            </a:r>
          </a:p>
          <a:p>
            <a:pPr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 Bold"/>
            </a:endParaRP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Smart manufacturing costs range from 10 lakhs to 50 lakhs rupees</a:t>
            </a:r>
            <a:r>
              <a:rPr lang="en-US" sz="2000">
                <a:solidFill>
                  <a:srgbClr val="FFFFFF"/>
                </a:solidFill>
                <a:latin typeface="Telegraf"/>
              </a:rPr>
              <a:t>.</a:t>
            </a: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Example: Auto component SME with INR 30 million annual turnover invests:</a:t>
            </a: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Hardware and Equipment:</a:t>
            </a:r>
            <a:r>
              <a:rPr lang="en-US" sz="2000">
                <a:solidFill>
                  <a:srgbClr val="FFFFFF"/>
                </a:solidFill>
                <a:latin typeface="Telegraf"/>
              </a:rPr>
              <a:t> INR 8 lakhs</a:t>
            </a: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Software and Data Analytics</a:t>
            </a:r>
            <a:r>
              <a:rPr lang="en-US" sz="2000">
                <a:solidFill>
                  <a:srgbClr val="FFFFFF"/>
                </a:solidFill>
                <a:latin typeface="Telegraf"/>
              </a:rPr>
              <a:t>: INR 15 lakhs</a:t>
            </a: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Workforce Training:</a:t>
            </a:r>
            <a:r>
              <a:rPr lang="en-US" sz="2000">
                <a:solidFill>
                  <a:srgbClr val="FFFFFF"/>
                </a:solidFill>
                <a:latin typeface="Telegraf"/>
              </a:rPr>
              <a:t> INR 4 lakhs</a:t>
            </a: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Infrastructure and Connectivity: </a:t>
            </a:r>
            <a:r>
              <a:rPr lang="en-US" sz="2000">
                <a:solidFill>
                  <a:srgbClr val="FFFFFF"/>
                </a:solidFill>
                <a:latin typeface="Telegraf"/>
              </a:rPr>
              <a:t>INR 5 lakhs</a:t>
            </a: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Maintenance and Support (first year): </a:t>
            </a:r>
            <a:r>
              <a:rPr lang="en-US" sz="2000">
                <a:solidFill>
                  <a:srgbClr val="FFFFFF"/>
                </a:solidFill>
                <a:latin typeface="Telegraf"/>
              </a:rPr>
              <a:t>INR 1 lakh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9563" y="1311064"/>
            <a:ext cx="17088874" cy="816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8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Implementing Smart Manufacturing for benifitting MSMEs to achieve Sustainability</a:t>
            </a:r>
          </a:p>
          <a:p>
            <a:pPr algn="ctr">
              <a:lnSpc>
                <a:spcPts val="3380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Telegraf"/>
            </a:endParaRP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Resource Efficiency: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Smart manufacturing optimizes resource use, reducing waste and energy consumption.</a:t>
            </a: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Waste Reduction: 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Real-time monitoring minimizes inefficiencies, decreasing waste generation.</a:t>
            </a: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Energy Conservation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: IoT and automation manage energy use, cutting bills and emissions.</a:t>
            </a: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Product Lifecycle Management: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Holistic tracking leads to circular economy principles, durability, and recyclability.</a:t>
            </a: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Carbon Footprint Reduction: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Process optimization minimizes carbon emissions, aiding climate efforts.</a:t>
            </a: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Supply Chain Optimization: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Enhanced coordination curbs waste and energy consumption in the supply chain.</a:t>
            </a: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Quality Enhancement: 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Real-time monitoring enhances product quality, extending lifetimes.</a:t>
            </a: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Skill Development: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Training for smart manufacturing builds a skilled workforce and fosters long-term sustainability.</a:t>
            </a: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Regulatory Compliance: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Accurate data from smart manufacturing aids regulatory adherence.</a:t>
            </a:r>
          </a:p>
          <a:p>
            <a:pPr marL="561341" lvl="1" indent="-280670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elegraf Bold"/>
              </a:rPr>
              <a:t>Innovation and Competitiveness:</a:t>
            </a:r>
            <a:r>
              <a:rPr lang="en-US" sz="2600">
                <a:solidFill>
                  <a:srgbClr val="FFFFFF"/>
                </a:solidFill>
                <a:latin typeface="Telegraf"/>
              </a:rPr>
              <a:t> Smart manufacturing boosts competitiveness with sustainable practices, appealing to conscious consumers and investors.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96763" y="203196"/>
            <a:ext cx="9754862" cy="154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9499">
                <a:solidFill>
                  <a:srgbClr val="FFBD59"/>
                </a:solidFill>
                <a:latin typeface="Maragsa"/>
              </a:rPr>
              <a:t>SUSTAINABILITY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64827" y="203196"/>
            <a:ext cx="6758345" cy="154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9499">
                <a:solidFill>
                  <a:srgbClr val="FFBD59"/>
                </a:solidFill>
                <a:latin typeface="Maragsa"/>
              </a:rPr>
              <a:t>CONCLUSION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5392" y="2114550"/>
            <a:ext cx="16231239" cy="598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endParaRPr/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Transformational Growth:</a:t>
            </a:r>
            <a:r>
              <a:rPr lang="en-US" sz="3000">
                <a:solidFill>
                  <a:srgbClr val="FFFFFF"/>
                </a:solidFill>
                <a:latin typeface="Telegraf"/>
              </a:rPr>
              <a:t> Industry 4.0 and Smart Manufacturing offer transformative potential for MSMEs in India.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Global Competitiveness</a:t>
            </a:r>
            <a:r>
              <a:rPr lang="en-US" sz="3000">
                <a:solidFill>
                  <a:srgbClr val="FFFFFF"/>
                </a:solidFill>
                <a:latin typeface="Telegraf"/>
              </a:rPr>
              <a:t>: Embracing these technologies is essential for MSMEs to stay competitive globally.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Benefits of Smart Manufacturing</a:t>
            </a:r>
            <a:r>
              <a:rPr lang="en-US" sz="3000">
                <a:solidFill>
                  <a:srgbClr val="FFFFFF"/>
                </a:solidFill>
                <a:latin typeface="Telegraf"/>
              </a:rPr>
              <a:t>: Efficiency, cost reduction, waste minimization, and improved quality.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Data-Driven Insights:</a:t>
            </a:r>
            <a:r>
              <a:rPr lang="en-US" sz="3000">
                <a:solidFill>
                  <a:srgbClr val="FFFFFF"/>
                </a:solidFill>
                <a:latin typeface="Telegraf"/>
              </a:rPr>
              <a:t> Industry 4.0 brings data-driven insights for informed decisions, personalized products, and optimized supply chains.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Challenges</a:t>
            </a:r>
            <a:r>
              <a:rPr lang="en-US" sz="3000">
                <a:solidFill>
                  <a:srgbClr val="FFFFFF"/>
                </a:solidFill>
                <a:latin typeface="Telegraf"/>
              </a:rPr>
              <a:t>: Infrastructural limitations, skill gaps, and capital investment pose challenges.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Government Role</a:t>
            </a:r>
            <a:r>
              <a:rPr lang="en-US" sz="3000">
                <a:solidFill>
                  <a:srgbClr val="FFFFFF"/>
                </a:solidFill>
                <a:latin typeface="Telegraf"/>
              </a:rPr>
              <a:t>: Policies, awareness campaigns, financial incentives, and skill development are crucial for successful implementation.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7200" y="3431999"/>
            <a:ext cx="9017973" cy="143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9499" dirty="0">
                <a:solidFill>
                  <a:srgbClr val="FFBD59"/>
                </a:solidFill>
                <a:latin typeface="Maragsa"/>
              </a:rPr>
              <a:t>OUR EXPERIENCE</a:t>
            </a:r>
          </a:p>
        </p:txBody>
      </p:sp>
    </p:spTree>
    <p:extLst>
      <p:ext uri="{BB962C8B-B14F-4D97-AF65-F5344CB8AC3E}">
        <p14:creationId xmlns:p14="http://schemas.microsoft.com/office/powerpoint/2010/main" val="350673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71850" y="4240010"/>
            <a:ext cx="5144299" cy="13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10"/>
              </a:lnSpc>
              <a:spcBef>
                <a:spcPct val="0"/>
              </a:spcBef>
            </a:pPr>
            <a:r>
              <a:rPr lang="en-US" sz="8315">
                <a:solidFill>
                  <a:srgbClr val="FFFFFF"/>
                </a:solidFill>
                <a:latin typeface="Maragsa"/>
              </a:rPr>
              <a:t>THANKYOU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52608" y="203196"/>
            <a:ext cx="7982784" cy="154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9499">
                <a:solidFill>
                  <a:srgbClr val="FFBD59"/>
                </a:solidFill>
                <a:latin typeface="Maragsa"/>
              </a:rPr>
              <a:t>INTRODUCTION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694" y="1945483"/>
            <a:ext cx="17678612" cy="88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Telegraf"/>
              </a:rPr>
              <a:t>MSME stands for Micro, Small, and Medium Enterprises. It is a classification used by governments and organizations to categorize businesses based on their size and annual turnover or investment.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694" y="3535342"/>
            <a:ext cx="17678612" cy="485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Telegraf Bold"/>
              </a:rPr>
              <a:t>Manufacturing Enterprises:</a:t>
            </a:r>
          </a:p>
          <a:p>
            <a:pPr algn="just">
              <a:lnSpc>
                <a:spcPts val="3509"/>
              </a:lnSpc>
            </a:pPr>
            <a:endParaRPr lang="en-US" sz="2699">
              <a:solidFill>
                <a:srgbClr val="FFFFFF"/>
              </a:solidFill>
              <a:latin typeface="Telegraf Bold"/>
            </a:endParaRPr>
          </a:p>
          <a:p>
            <a:pPr marL="582927" lvl="1" indent="-291463" algn="just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legraf"/>
              </a:rPr>
              <a:t>Involved in production or manufacturing of goods listed in 1st schedule to Industries (Development and Regulation) Act, 1951.</a:t>
            </a:r>
          </a:p>
          <a:p>
            <a:pPr marL="582927" lvl="1" indent="-291463" algn="just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legraf"/>
              </a:rPr>
              <a:t>Utilize plant and machinery to enhance the value, uniqueness, or purpose of the final product.</a:t>
            </a:r>
          </a:p>
          <a:p>
            <a:pPr marL="582927" lvl="1" indent="-291463" algn="just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legraf"/>
              </a:rPr>
              <a:t>Classification based on investment in Plant &amp; Machinery.</a:t>
            </a:r>
          </a:p>
          <a:p>
            <a:pPr algn="just">
              <a:lnSpc>
                <a:spcPts val="3509"/>
              </a:lnSpc>
            </a:pPr>
            <a:endParaRPr lang="en-US" sz="2699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Telegraf Bold"/>
              </a:rPr>
              <a:t>Service Enterprises:</a:t>
            </a:r>
          </a:p>
          <a:p>
            <a:pPr algn="just">
              <a:lnSpc>
                <a:spcPts val="3509"/>
              </a:lnSpc>
              <a:spcBef>
                <a:spcPct val="0"/>
              </a:spcBef>
            </a:pPr>
            <a:endParaRPr lang="en-US" sz="2699">
              <a:solidFill>
                <a:srgbClr val="FFFFFF"/>
              </a:solidFill>
              <a:latin typeface="Telegraf Bold"/>
            </a:endParaRPr>
          </a:p>
          <a:p>
            <a:pPr marL="582927" lvl="1" indent="-291463" algn="just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legraf"/>
              </a:rPr>
              <a:t>Offer a range of services.</a:t>
            </a:r>
          </a:p>
          <a:p>
            <a:pPr marL="582927" lvl="1" indent="-291463" algn="just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legraf"/>
              </a:rPr>
              <a:t>Defined by the level of investment in equipment.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1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23758" y="203196"/>
            <a:ext cx="12440484" cy="154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9499">
                <a:solidFill>
                  <a:srgbClr val="FFBD59"/>
                </a:solidFill>
                <a:latin typeface="Maragsa"/>
              </a:rPr>
              <a:t>SIGNIFICANCE OF MSMEs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531785"/>
            <a:ext cx="8914831" cy="617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endParaRPr/>
          </a:p>
          <a:p>
            <a:pPr>
              <a:lnSpc>
                <a:spcPts val="2859"/>
              </a:lnSpc>
              <a:spcBef>
                <a:spcPct val="0"/>
              </a:spcBef>
            </a:pPr>
            <a:endParaRPr/>
          </a:p>
          <a:p>
            <a:pPr>
              <a:lnSpc>
                <a:spcPts val="2859"/>
              </a:lnSpc>
              <a:spcBef>
                <a:spcPct val="0"/>
              </a:spcBef>
            </a:pPr>
            <a:endParaRPr/>
          </a:p>
          <a:p>
            <a:pPr marL="474979" lvl="1" indent="-237490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 Semi-Bold"/>
              </a:rPr>
              <a:t>Economic Backbone:</a:t>
            </a:r>
          </a:p>
          <a:p>
            <a:pPr marL="949959" lvl="2" indent="-316653">
              <a:lnSpc>
                <a:spcPts val="285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Acknowledged as the backbone of the Indian economy.</a:t>
            </a:r>
          </a:p>
          <a:p>
            <a:pPr marL="949959" lvl="2" indent="-316653">
              <a:lnSpc>
                <a:spcPts val="285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Contribute around 30% of India's GDP as of FY2023.</a:t>
            </a:r>
          </a:p>
          <a:p>
            <a:pPr marL="949959" lvl="2" indent="-316653">
              <a:lnSpc>
                <a:spcPts val="285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Key drivers of employment, exports, and credit market.</a:t>
            </a:r>
          </a:p>
          <a:p>
            <a:pPr marL="474979" lvl="1" indent="-237490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 Semi-Bold"/>
              </a:rPr>
              <a:t>Registration and Numbers:</a:t>
            </a:r>
          </a:p>
          <a:p>
            <a:pPr marL="949959" lvl="2" indent="-316653">
              <a:lnSpc>
                <a:spcPts val="285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Over 13.8 million micro-enterprises, 3% small enterprises, and 0.28% medium enterprises registered on the Udyam portal.</a:t>
            </a:r>
          </a:p>
          <a:p>
            <a:pPr marL="474979" lvl="1" indent="-237490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 Semi-Bold"/>
              </a:rPr>
              <a:t>Industry Dominance:</a:t>
            </a:r>
          </a:p>
          <a:p>
            <a:pPr marL="949959" lvl="2" indent="-316653">
              <a:lnSpc>
                <a:spcPts val="285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Comprise more than 95% of industries in India.</a:t>
            </a:r>
          </a:p>
          <a:p>
            <a:pPr marL="949959" lvl="2" indent="-316653">
              <a:lnSpc>
                <a:spcPts val="285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Generate over 45% of total manufacturing output.</a:t>
            </a:r>
          </a:p>
          <a:p>
            <a:pPr marL="949959" lvl="2" indent="-316653">
              <a:lnSpc>
                <a:spcPts val="285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Employ more than 40% of the workforce.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14831" y="2193342"/>
            <a:ext cx="8975350" cy="581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endParaRPr/>
          </a:p>
          <a:p>
            <a:pPr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5. Market Size:</a:t>
            </a:r>
          </a:p>
          <a:p>
            <a:pPr marL="949959" lvl="2" indent="-316653">
              <a:lnSpc>
                <a:spcPts val="285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As of Feb 2023, 14.4 million MSMEs registered on Udyam portal.</a:t>
            </a:r>
          </a:p>
          <a:p>
            <a:pPr marL="949959" lvl="2" indent="-316653">
              <a:lnSpc>
                <a:spcPts val="285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Micro-enterprises: 96.12%, Small enterprises: 3.11%, Medium enterprises: 0.28%.</a:t>
            </a:r>
          </a:p>
          <a:p>
            <a:pPr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6. Export Potential:</a:t>
            </a:r>
          </a:p>
          <a:p>
            <a:pPr marL="949959" lvl="2" indent="-316653">
              <a:lnSpc>
                <a:spcPts val="285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MSME-related exports contribute around 42.6% of total exports in FY2023.</a:t>
            </a:r>
          </a:p>
          <a:p>
            <a:pPr marL="949959" lvl="2" indent="-316653">
              <a:lnSpc>
                <a:spcPts val="285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Slight decline from previous years (around 49%).</a:t>
            </a:r>
          </a:p>
          <a:p>
            <a:pPr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7.  Average Loan Size:</a:t>
            </a:r>
          </a:p>
          <a:p>
            <a:pPr marL="949959" lvl="2" indent="-316653">
              <a:lnSpc>
                <a:spcPts val="285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Medium-sized enterprises secure highest average loan size (9.74 million INR).</a:t>
            </a:r>
          </a:p>
          <a:p>
            <a:pPr marL="949959" lvl="2" indent="-316653">
              <a:lnSpc>
                <a:spcPts val="285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Small enterprises follow with an average loan size of around 4.5 million INR.</a:t>
            </a:r>
          </a:p>
          <a:p>
            <a:pPr>
              <a:lnSpc>
                <a:spcPts val="2859"/>
              </a:lnSpc>
            </a:pPr>
            <a:endParaRPr lang="en-US" sz="2199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32814" y="241296"/>
            <a:ext cx="14222373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>
                <a:solidFill>
                  <a:srgbClr val="FFBD59"/>
                </a:solidFill>
                <a:latin typeface="Maragsa"/>
              </a:rPr>
              <a:t>SMART MANUFACTURING FOR MSMES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43355"/>
            <a:ext cx="16230600" cy="400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Smart Manufacturing is KEY to achieve Industry 4.0 by providing fully automated manufacturing systems using technologies like Cyber-Physical systems. IOT etc.</a:t>
            </a:r>
          </a:p>
          <a:p>
            <a:pPr marL="474979" lvl="1" indent="-237490" algn="just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Transformation and Global Competitiveness: Embracing Smart Manufacturing drives India's transition to Industry 4.0, enhancing global competitiveness.</a:t>
            </a:r>
          </a:p>
          <a:p>
            <a:pPr marL="474979" lvl="1" indent="-237490" algn="just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Recent Growth Trends: In April 2023, Indian manufacturing production grew by 4.90%, showcasing positive trends.</a:t>
            </a:r>
          </a:p>
          <a:p>
            <a:pPr marL="474979" lvl="1" indent="-237490" algn="just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Market Projections: The Value Added in Manufacturing market is set to reach $244.50 billion in 2023, with a CAGR of 8.36%. The Industry 4.0 Market is projected to grow from $94.42 billion in 2023 to $241.58 billion by 2028, at a CAGR of 20.67%.</a:t>
            </a:r>
          </a:p>
          <a:p>
            <a:pPr marL="474979" lvl="1" indent="-237490" algn="just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"/>
              </a:rPr>
              <a:t>Significance of Manufacturing: Manufacturing contributes 78% to India's industrial output, spanning sectors like metals, chemicals, machinery, and textiles.</a:t>
            </a:r>
          </a:p>
          <a:p>
            <a:pPr algn="just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05414"/>
            <a:ext cx="8504464" cy="1039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Semi-Bold"/>
              </a:rPr>
              <a:t>Cyber-Physical Systems (CPS):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Integration of digital and physical elements to enhance efficiency and automation.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Enables real-time monitoring, control, and optimization of processes.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Improves resource allocation, production quality, and reduces operational costs.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Semi-Bold"/>
              </a:rPr>
              <a:t>Internet of Things (IoT):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Interconnected devices gather and share data for better decision-making.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Enhances remote monitoring, predictive maintenance, and supply chain optimization.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Facilitates efficient resource utilization and improved customer experiences.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Semi-Bold"/>
              </a:rPr>
              <a:t>Artificial Intelligence (AI) and Machine Learning (ML):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AI-driven insights for data-driven decision-making.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ML algorithms analyze patterns and provide predictive insights.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Automation of tasks, enhanced personalization, and process optimization.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Semi-Bold"/>
              </a:rPr>
              <a:t>Big Data Analytics: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Processing and analyzing large volumes of data for insights.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Helps in identifying market trends, customer preferences, and business opportunities.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Supports informed decision-making and strategic planning.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 Semi-Bold"/>
              </a:rPr>
              <a:t>Augmented and Virtual Reality (AR/VR):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AR/VR applications enhance training, design, and visualization.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Remote assistance and virtual product experiences improve customer engagement.</a:t>
            </a:r>
          </a:p>
          <a:p>
            <a:pPr marL="863601" lvl="2" indent="-287867" algn="just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Speeds up design iterations and reduces costly physical prototypes.</a:t>
            </a:r>
          </a:p>
          <a:p>
            <a:pPr algn="just"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80178" y="381296"/>
            <a:ext cx="9144000" cy="812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Cloud and Edge Computing: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Cloud offers scalable storage and processing power.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Edge computing enables real-time data processing at the source.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Increases accessibility, flexibility, and responsiveness of IT infrastructure.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Robotics and Automation: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Automation of repetitive tasks for improved efficiency and reduced errors.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Enhanced precision and consistency in manufacturing processes.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Allows MSMEs to remain competitive by optimizing production.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Cybersecurity: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Protection of digital assets from cyber threats.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Safeguards sensitive customer data and prevents breaches.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Builds trust among customers and partners, crucial for growth.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Digital Twin: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Virtual replicas of physical products/processes for real-time monitoring.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Predictive maintenance and performance optimization.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Reduces downtime, increases productivity, and extends equipment life.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Additive Manufacturing: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3D printing technology for rapid prototyping and production.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Reduces material waste and enables complex designs.</a:t>
            </a:r>
          </a:p>
          <a:p>
            <a:pPr marL="863601" lvl="2" indent="-287867">
              <a:lnSpc>
                <a:spcPts val="26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Enhances customization and accelerates product development.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84397"/>
            <a:ext cx="18288000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BD59"/>
                </a:solidFill>
                <a:latin typeface="Maragsa"/>
              </a:rPr>
              <a:t>CHALLENGES FOR MSMES TO ADOPT SMART MANUFACTURING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1022" y="2717800"/>
            <a:ext cx="15305956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Technological Constraint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: Difficulty to select the most appropriate and cost-effective technologies for their specific needs.</a:t>
            </a:r>
          </a:p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Return on Investment (ROI) Uncertainty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: MSMEs are cautious about investing in smart manufacturing technologies due to uncertainty about the ROI and the time required to realize the benefits. Convincing stakeholders about the long-term advantages can be challenging.</a:t>
            </a:r>
          </a:p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Resistance to Change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: Traditional mindsets and resistance to organizational change can hinder the adoption of smart manufacturing technologies. Employees may fear job displacement or lack the motivation to embrace technological advancements.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Government Support and Policies: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 While the Indian government has introduced initiatives to promote digital transformation and smart manufacturing, MSMEs may still face difficulties in accessing relevant support and navigating complex policies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78229" y="78136"/>
            <a:ext cx="1233154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>
                <a:solidFill>
                  <a:srgbClr val="FFBD59"/>
                </a:solidFill>
                <a:latin typeface="Maragsa"/>
              </a:rPr>
              <a:t>CASE STUDY - I</a:t>
            </a:r>
          </a:p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BD59"/>
                </a:solidFill>
                <a:latin typeface="Maragsa"/>
              </a:rPr>
              <a:t>SCHNIEDER ELECTRIC SMART FACTORY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869" y="2159000"/>
            <a:ext cx="8519164" cy="812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Bengaluru Smart Factory and Industry 4.0: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Schneider Electric's Bengaluru Smart Factory is a pioneer in Industry 4.0.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Employs technologies like CPS, IoT, AR, AI, Robotics, and more.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Aims to achieve efficiency, reliability, safety, and sustainability.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Transformation and Global Competitiveness: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Bengaluru Smart Factory represents Industry 4.0 in India. and Aligns with India's Industry 4.0 agenda.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Enhances global competitiveness through digital transformation.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Production and Value Added: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Bengaluru factory focuses on UPS units and Drives.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Value Added in Manufacturing projected at US$244.50 billion in 2023.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Industry 4.0 Market size to reach USD 241.58 billion by 2028.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Smart Manufacturing Technologies: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Adopts EcoStruxure for integration of physical and digital systems.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Utilizes IoT for monitoring, predictive maintenance, and real-time data.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Employs AR/VR for training, maintenance, and troubleshooting.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Implements additive manufacturing for prototypes and parts.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53033" y="2159000"/>
            <a:ext cx="9544492" cy="553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Benefits and Efficiency: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Enhances production efficiency, reduces cycle times, and increases output.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Cost reduction through automation and optimized processes.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Improved product quality, real-time data analysis, and defect reduction.</a:t>
            </a:r>
          </a:p>
          <a:p>
            <a:pPr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Sustainability Initiatives: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Schneider Electric's sustainability efforts validated by Science Based Targets.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Contributions towards reducing CO2 emissions, promoting green solutions, and energy management.</a:t>
            </a:r>
          </a:p>
          <a:p>
            <a:pPr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Conclusion:</a:t>
            </a:r>
          </a:p>
          <a:p>
            <a:pPr>
              <a:lnSpc>
                <a:spcPts val="2600"/>
              </a:lnSpc>
            </a:pPr>
            <a:endParaRPr lang="en-US" sz="2000">
              <a:solidFill>
                <a:srgbClr val="FFFFFF"/>
              </a:solidFill>
              <a:latin typeface="Telegraf Bold"/>
            </a:endParaRP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Bengaluru Smart Factory exemplifies success in smart manufacturing.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Offers valuable lessons for other MSMEs.</a:t>
            </a:r>
          </a:p>
          <a:p>
            <a:pPr marL="431801" lvl="1" indent="-215900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Represents the future of Industry 4.0 and sustainable manufacturing.</a:t>
            </a:r>
          </a:p>
          <a:p>
            <a:pPr>
              <a:lnSpc>
                <a:spcPts val="26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B48DEC-606A-44E9-AA52-3803E65A4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47700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4C73EA-1A05-4FD0-9E55-1C1E8A01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89" y="4761619"/>
            <a:ext cx="5943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57F005-B8B2-4700-AF8A-E667424D5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7" y="770644"/>
            <a:ext cx="41624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60679A-0F86-43D4-B3BC-1A6DC6AA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40" y="4686300"/>
            <a:ext cx="2952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7440561" y="5114067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57208" y="231771"/>
            <a:ext cx="10573584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>
                <a:solidFill>
                  <a:srgbClr val="FFBD59"/>
                </a:solidFill>
                <a:latin typeface="Maragsa"/>
              </a:rPr>
              <a:t>CASE STUDY - II</a:t>
            </a:r>
          </a:p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BD59"/>
                </a:solidFill>
                <a:latin typeface="Maragsa"/>
              </a:rPr>
              <a:t>IISC BANGLORE  SMART FACTORY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0935" y="2712720"/>
            <a:ext cx="16666130" cy="757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Smart Factory Platforms:</a:t>
            </a:r>
          </a:p>
          <a:p>
            <a:pPr marL="906780" lvl="2" indent="-302260" algn="just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Legacy Platform: Includes legacy machines with sensors for KPI assessment.</a:t>
            </a:r>
          </a:p>
          <a:p>
            <a:pPr marL="906780" lvl="2" indent="-302260" algn="just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Automated Platform: Incorporates advanced tech like 3D printers, CNC machines, robots, AGVs, all sensor-equipped.</a:t>
            </a:r>
          </a:p>
          <a:p>
            <a:pPr marL="906780" lvl="2" indent="-302260" algn="just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Utilizes digital twin tech, NX CAD, TeamCenter PLM, ThingWorx MES, and Dimo Maint ERP for seamless integration and analysis.</a:t>
            </a:r>
          </a:p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Collaborative Initiatives with MSMEs:</a:t>
            </a:r>
          </a:p>
          <a:p>
            <a:pPr marL="906780" lvl="2" indent="-302260" algn="just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IISc Bangalore's CEFC collaborates with MSMEs for Industry 4.0 adoption.</a:t>
            </a:r>
          </a:p>
          <a:p>
            <a:pPr marL="906780" lvl="2" indent="-302260" algn="just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Smart solutions development: Automated inspection, PCB systems, resource bins, sensor dashboards.</a:t>
            </a:r>
          </a:p>
          <a:p>
            <a:pPr marL="906780" lvl="2" indent="-302260" algn="just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Training programs: Enhancing skills in Industry 4.0 technologies.</a:t>
            </a:r>
          </a:p>
          <a:p>
            <a:pPr marL="906780" lvl="2" indent="-302260" algn="just">
              <a:lnSpc>
                <a:spcPts val="273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Support for Industry 4.0 startups: Encouraging innovation and entrepreneurship.</a:t>
            </a:r>
          </a:p>
          <a:p>
            <a:pPr marL="906780" lvl="2" indent="-302260" algn="just">
              <a:lnSpc>
                <a:spcPts val="273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Indigenous standards development: Contributing to Industry 4.0 standards and protocols.</a:t>
            </a:r>
          </a:p>
          <a:p>
            <a:pPr marL="453390" lvl="1" indent="-226695" algn="just">
              <a:lnSpc>
                <a:spcPts val="273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Impact on MSMEs:</a:t>
            </a:r>
          </a:p>
          <a:p>
            <a:pPr marL="906780" lvl="2" indent="-302260" algn="just">
              <a:lnSpc>
                <a:spcPts val="273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CEFC empowers MSMEs with technologies, solutions, training, and collaboration.</a:t>
            </a:r>
          </a:p>
          <a:p>
            <a:pPr marL="906780" lvl="2" indent="-302260" algn="just">
              <a:lnSpc>
                <a:spcPts val="273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Enhances competitiveness, productivity, and sustainability.</a:t>
            </a:r>
          </a:p>
          <a:p>
            <a:pPr marL="906780" lvl="2" indent="-302260" algn="just">
              <a:lnSpc>
                <a:spcPts val="273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Enables MSMEs to thrive in Industry 4.0 era.</a:t>
            </a:r>
          </a:p>
          <a:p>
            <a:pPr marL="453390" lvl="1" indent="-226695" algn="just">
              <a:lnSpc>
                <a:spcPts val="273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Conclusion:</a:t>
            </a:r>
          </a:p>
          <a:p>
            <a:pPr marL="906780" lvl="2" indent="-302260" algn="just">
              <a:lnSpc>
                <a:spcPts val="273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IISc Bangalore Smart Factory's CEFC supports India's industrial sector, particularly MSMEs, in Industry 4.0 adoption.</a:t>
            </a:r>
          </a:p>
          <a:p>
            <a:pPr marL="906780" lvl="2" indent="-302260" algn="just">
              <a:lnSpc>
                <a:spcPts val="273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Cutting-edge technologies drive economic growth and innovation.</a:t>
            </a:r>
          </a:p>
          <a:p>
            <a:pPr marL="906780" lvl="2" indent="-302260" algn="just">
              <a:lnSpc>
                <a:spcPts val="273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elegraf"/>
              </a:rPr>
              <a:t>Smart manufacturing fosters transformative outcomes in India's manufacturing landscape.</a:t>
            </a:r>
          </a:p>
          <a:p>
            <a:pPr algn="just">
              <a:lnSpc>
                <a:spcPts val="273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73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73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Telegraf"/>
            </a:endParaRPr>
          </a:p>
          <a:p>
            <a:pPr algn="just">
              <a:lnSpc>
                <a:spcPts val="273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2277</Words>
  <Application>Microsoft Office PowerPoint</Application>
  <PresentationFormat>Custom</PresentationFormat>
  <Paragraphs>272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Telegraf Semi-Bold</vt:lpstr>
      <vt:lpstr>Canva Sans</vt:lpstr>
      <vt:lpstr>Telegraf Bold</vt:lpstr>
      <vt:lpstr>Maragsa</vt:lpstr>
      <vt:lpstr>Telegraf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Black Red Abstract Tech Style</dc:title>
  <cp:lastModifiedBy>Soham Wankar</cp:lastModifiedBy>
  <cp:revision>4</cp:revision>
  <dcterms:created xsi:type="dcterms:W3CDTF">2006-08-16T00:00:00Z</dcterms:created>
  <dcterms:modified xsi:type="dcterms:W3CDTF">2023-08-21T11:32:54Z</dcterms:modified>
  <dc:identifier>DAFsCXtYMh8</dc:identifier>
</cp:coreProperties>
</file>